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2"/>
  </p:notesMasterIdLst>
  <p:sldIdLst>
    <p:sldId id="424" r:id="rId2"/>
    <p:sldId id="569" r:id="rId3"/>
    <p:sldId id="509" r:id="rId4"/>
    <p:sldId id="571" r:id="rId5"/>
    <p:sldId id="572" r:id="rId6"/>
    <p:sldId id="573" r:id="rId7"/>
    <p:sldId id="574" r:id="rId8"/>
    <p:sldId id="575" r:id="rId9"/>
    <p:sldId id="576" r:id="rId10"/>
    <p:sldId id="517" r:id="rId11"/>
    <p:sldId id="518" r:id="rId12"/>
    <p:sldId id="519" r:id="rId13"/>
    <p:sldId id="520" r:id="rId14"/>
    <p:sldId id="521" r:id="rId15"/>
    <p:sldId id="522" r:id="rId16"/>
    <p:sldId id="478" r:id="rId17"/>
    <p:sldId id="524" r:id="rId18"/>
    <p:sldId id="525" r:id="rId19"/>
    <p:sldId id="526" r:id="rId20"/>
    <p:sldId id="577" r:id="rId21"/>
    <p:sldId id="578" r:id="rId22"/>
    <p:sldId id="579" r:id="rId23"/>
    <p:sldId id="580" r:id="rId24"/>
    <p:sldId id="581" r:id="rId25"/>
    <p:sldId id="532" r:id="rId26"/>
    <p:sldId id="533" r:id="rId27"/>
    <p:sldId id="534" r:id="rId28"/>
    <p:sldId id="535" r:id="rId29"/>
    <p:sldId id="536" r:id="rId30"/>
    <p:sldId id="537" r:id="rId31"/>
    <p:sldId id="538" r:id="rId32"/>
    <p:sldId id="539" r:id="rId33"/>
    <p:sldId id="540" r:id="rId34"/>
    <p:sldId id="541" r:id="rId35"/>
    <p:sldId id="542" r:id="rId36"/>
    <p:sldId id="543" r:id="rId37"/>
    <p:sldId id="544" r:id="rId38"/>
    <p:sldId id="545" r:id="rId39"/>
    <p:sldId id="546" r:id="rId40"/>
    <p:sldId id="547" r:id="rId41"/>
    <p:sldId id="548" r:id="rId42"/>
    <p:sldId id="549" r:id="rId43"/>
    <p:sldId id="586" r:id="rId44"/>
    <p:sldId id="592" r:id="rId45"/>
    <p:sldId id="595" r:id="rId46"/>
    <p:sldId id="594" r:id="rId47"/>
    <p:sldId id="593" r:id="rId48"/>
    <p:sldId id="591" r:id="rId49"/>
    <p:sldId id="596" r:id="rId50"/>
    <p:sldId id="597" r:id="rId51"/>
    <p:sldId id="598" r:id="rId52"/>
    <p:sldId id="599" r:id="rId53"/>
    <p:sldId id="600" r:id="rId54"/>
    <p:sldId id="561" r:id="rId55"/>
    <p:sldId id="562" r:id="rId56"/>
    <p:sldId id="563" r:id="rId57"/>
    <p:sldId id="564" r:id="rId58"/>
    <p:sldId id="582" r:id="rId59"/>
    <p:sldId id="583" r:id="rId60"/>
    <p:sldId id="584" r:id="rId61"/>
    <p:sldId id="585" r:id="rId62"/>
    <p:sldId id="570" r:id="rId63"/>
    <p:sldId id="470" r:id="rId64"/>
    <p:sldId id="479" r:id="rId65"/>
    <p:sldId id="480" r:id="rId66"/>
    <p:sldId id="481" r:id="rId67"/>
    <p:sldId id="482" r:id="rId68"/>
    <p:sldId id="483" r:id="rId69"/>
    <p:sldId id="489" r:id="rId70"/>
    <p:sldId id="491" r:id="rId71"/>
    <p:sldId id="490" r:id="rId72"/>
    <p:sldId id="487" r:id="rId73"/>
    <p:sldId id="488" r:id="rId74"/>
    <p:sldId id="444" r:id="rId75"/>
    <p:sldId id="477" r:id="rId76"/>
    <p:sldId id="450" r:id="rId77"/>
    <p:sldId id="446" r:id="rId78"/>
    <p:sldId id="492" r:id="rId79"/>
    <p:sldId id="496" r:id="rId80"/>
    <p:sldId id="497" r:id="rId81"/>
    <p:sldId id="454" r:id="rId82"/>
    <p:sldId id="440" r:id="rId83"/>
    <p:sldId id="498" r:id="rId84"/>
    <p:sldId id="499" r:id="rId85"/>
    <p:sldId id="500" r:id="rId86"/>
    <p:sldId id="501" r:id="rId87"/>
    <p:sldId id="423" r:id="rId88"/>
    <p:sldId id="508" r:id="rId89"/>
    <p:sldId id="502" r:id="rId90"/>
    <p:sldId id="503" r:id="rId91"/>
    <p:sldId id="493" r:id="rId92"/>
    <p:sldId id="495" r:id="rId93"/>
    <p:sldId id="453" r:id="rId94"/>
    <p:sldId id="465" r:id="rId95"/>
    <p:sldId id="466" r:id="rId96"/>
    <p:sldId id="506" r:id="rId97"/>
    <p:sldId id="504" r:id="rId98"/>
    <p:sldId id="505" r:id="rId99"/>
    <p:sldId id="507" r:id="rId100"/>
    <p:sldId id="421" r:id="rId10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414"/>
    <a:srgbClr val="191E69"/>
    <a:srgbClr val="9876AA"/>
    <a:srgbClr val="BABABA"/>
    <a:srgbClr val="9BB65B"/>
    <a:srgbClr val="E3BC68"/>
    <a:srgbClr val="374CEA"/>
    <a:srgbClr val="2A3BAC"/>
    <a:srgbClr val="25328A"/>
    <a:srgbClr val="3976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80" autoAdjust="0"/>
    <p:restoredTop sz="84309" autoAdjust="0"/>
  </p:normalViewPr>
  <p:slideViewPr>
    <p:cSldViewPr snapToGrid="0" snapToObjects="1">
      <p:cViewPr varScale="1">
        <p:scale>
          <a:sx n="131" d="100"/>
          <a:sy n="131" d="100"/>
        </p:scale>
        <p:origin x="-109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notesMaster" Target="notesMasters/notesMaster1.xml"/><Relationship Id="rId103" Type="http://schemas.openxmlformats.org/officeDocument/2006/relationships/printerSettings" Target="printerSettings/printerSettings1.bin"/><Relationship Id="rId104" Type="http://schemas.openxmlformats.org/officeDocument/2006/relationships/presProps" Target="presProps.xml"/><Relationship Id="rId105" Type="http://schemas.openxmlformats.org/officeDocument/2006/relationships/viewProps" Target="viewProps.xml"/><Relationship Id="rId106" Type="http://schemas.openxmlformats.org/officeDocument/2006/relationships/theme" Target="theme/theme1.xml"/><Relationship Id="rId10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7/20/15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Batch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31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the server icon this time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0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the server icon this time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0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the server icon this time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0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44675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7/20/15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19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microsoft.com/office/2007/relationships/hdphoto" Target="../media/hdphoto4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microsoft.com/office/2007/relationships/hdphoto" Target="../media/hdphoto5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7.wdp"/><Relationship Id="rId5" Type="http://schemas.openxmlformats.org/officeDocument/2006/relationships/image" Target="../media/image11.png"/><Relationship Id="rId6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8.wdp"/><Relationship Id="rId5" Type="http://schemas.openxmlformats.org/officeDocument/2006/relationships/image" Target="../media/image13.png"/><Relationship Id="rId6" Type="http://schemas.microsoft.com/office/2007/relationships/hdphoto" Target="../media/hdphoto9.wdp"/><Relationship Id="rId7" Type="http://schemas.openxmlformats.org/officeDocument/2006/relationships/image" Target="../media/image11.png"/><Relationship Id="rId8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10.wdp"/><Relationship Id="rId5" Type="http://schemas.openxmlformats.org/officeDocument/2006/relationships/image" Target="../media/image11.png"/><Relationship Id="rId6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openxmlformats.org/officeDocument/2006/relationships/image" Target="../media/image11.png"/><Relationship Id="rId7" Type="http://schemas.microsoft.com/office/2007/relationships/hdphoto" Target="../media/hdphoto6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6.wdp"/><Relationship Id="rId5" Type="http://schemas.openxmlformats.org/officeDocument/2006/relationships/image" Target="../media/image18.png"/><Relationship Id="rId6" Type="http://schemas.microsoft.com/office/2007/relationships/hdphoto" Target="../media/hdphoto13.wdp"/><Relationship Id="rId7" Type="http://schemas.openxmlformats.org/officeDocument/2006/relationships/image" Target="../media/image19.png"/><Relationship Id="rId8" Type="http://schemas.microsoft.com/office/2007/relationships/hdphoto" Target="../media/hdphoto1.wdp"/><Relationship Id="rId9" Type="http://schemas.openxmlformats.org/officeDocument/2006/relationships/image" Target="../media/image20.png"/><Relationship Id="rId10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microsoft.com/office/2007/relationships/hdphoto" Target="../media/hdphoto15.wdp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microsoft.com/office/2007/relationships/hdphoto" Target="../media/hdphoto15.wdp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microsoft.com/office/2007/relationships/hdphoto" Target="../media/hdphoto15.wdp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11.png"/><Relationship Id="rId5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9.png"/><Relationship Id="rId5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0.png"/><Relationship Id="rId5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microsoft.com/office/2007/relationships/hdphoto" Target="../media/hdphoto6.wdp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5775" y="662700"/>
            <a:ext cx="7952455" cy="3818103"/>
            <a:chOff x="488528" y="516127"/>
            <a:chExt cx="7952455" cy="3818103"/>
          </a:xfrm>
        </p:grpSpPr>
        <p:sp>
          <p:nvSpPr>
            <p:cNvPr id="10" name="TextBox 9"/>
            <p:cNvSpPr txBox="1"/>
            <p:nvPr/>
          </p:nvSpPr>
          <p:spPr>
            <a:xfrm>
              <a:off x="488528" y="2875369"/>
              <a:ext cx="5587947" cy="1458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LEARNING</a:t>
              </a:r>
            </a:p>
            <a:p>
              <a:pPr>
                <a:lnSpc>
                  <a:spcPct val="80000"/>
                </a:lnSpc>
              </a:pPr>
              <a:r>
                <a:rPr lang="en-US" sz="72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BATCH</a:t>
              </a:r>
              <a:endParaRPr lang="en-US" sz="72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337" y="516127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811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8444" y="2700383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batch processing?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9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5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5725" y="1182330"/>
            <a:ext cx="298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original processing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64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77332" y="252522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018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5811" y="2525223"/>
            <a:ext cx="2400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What’s old is new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48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1521" y="1109347"/>
            <a:ext cx="253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data/</a:t>
            </a:r>
            <a:r>
              <a:rPr lang="en-US" dirty="0" err="1" smtClean="0"/>
              <a:t>MapReduce</a:t>
            </a:r>
            <a:r>
              <a:rPr lang="en-US" dirty="0" smtClean="0"/>
              <a:t>/</a:t>
            </a: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10187" y="3838923"/>
            <a:ext cx="138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5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6751" y="2160306"/>
            <a:ext cx="298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Definition of batch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39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04310" y="0"/>
            <a:ext cx="8288610" cy="4141410"/>
            <a:chOff x="204310" y="0"/>
            <a:chExt cx="8288610" cy="4141410"/>
          </a:xfrm>
        </p:grpSpPr>
        <p:sp>
          <p:nvSpPr>
            <p:cNvPr id="4" name="Rectangle 3"/>
            <p:cNvSpPr/>
            <p:nvPr/>
          </p:nvSpPr>
          <p:spPr>
            <a:xfrm>
              <a:off x="651080" y="2571750"/>
              <a:ext cx="784184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rgbClr val="D69827"/>
                  </a:solidFill>
                  <a:latin typeface="Helvetica Neue Bold Condensed"/>
                  <a:cs typeface="Helvetica Neue Bold Condensed"/>
                </a:rPr>
                <a:t>Batch </a:t>
              </a:r>
              <a:r>
                <a:rPr lang="en-US" sz="3200" dirty="0">
                  <a:solidFill>
                    <a:srgbClr val="D69827"/>
                  </a:solidFill>
                  <a:latin typeface="Helvetica Neue Bold Condensed"/>
                  <a:cs typeface="Helvetica Neue Bold Condensed"/>
                </a:rPr>
                <a:t>processing</a:t>
              </a:r>
              <a:r>
                <a:rPr lang="en-US" sz="3200" dirty="0">
                  <a:latin typeface="Helvetica Neue Bold Condensed"/>
                  <a:cs typeface="Helvetica Neue Bold Condensed"/>
                </a:rPr>
                <a:t>, </a:t>
              </a:r>
              <a:r>
                <a:rPr lang="en-US" sz="3200" dirty="0" smtClean="0">
                  <a:latin typeface="Helvetica Neue Bold Condensed"/>
                  <a:cs typeface="Helvetica Neue Bold Condensed"/>
                </a:rPr>
                <a:t>… </a:t>
              </a:r>
              <a:r>
                <a:rPr lang="en-US" sz="3200" dirty="0">
                  <a:latin typeface="Helvetica Neue Bold Condensed"/>
                  <a:cs typeface="Helvetica Neue Bold Condensed"/>
                </a:rPr>
                <a:t>is defined as the processing of </a:t>
              </a:r>
              <a:r>
                <a:rPr lang="en-US" sz="3200" dirty="0" smtClean="0">
                  <a:latin typeface="Helvetica Neue Bold Condensed"/>
                  <a:cs typeface="Helvetica Neue Bold Condensed"/>
                </a:rPr>
                <a:t>a </a:t>
              </a:r>
              <a:r>
                <a:rPr lang="en-US" sz="32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finite amount of data</a:t>
              </a:r>
              <a:r>
                <a:rPr lang="en-US" sz="3200" dirty="0" smtClean="0">
                  <a:latin typeface="Helvetica Neue Bold Condensed"/>
                  <a:cs typeface="Helvetica Neue Bold Condensed"/>
                </a:rPr>
                <a:t> data </a:t>
              </a:r>
              <a:r>
                <a:rPr lang="en-US" sz="3200" dirty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without interaction or </a:t>
              </a:r>
              <a:r>
                <a:rPr lang="en-US" sz="32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interruption</a:t>
              </a:r>
              <a:r>
                <a:rPr lang="en-US" sz="3200" dirty="0" smtClean="0">
                  <a:latin typeface="Helvetica Neue Bold Condensed"/>
                  <a:cs typeface="Helvetica Neue Bold Condensed"/>
                </a:rPr>
                <a:t>.</a:t>
              </a:r>
            </a:p>
          </p:txBody>
        </p:sp>
        <p:pic>
          <p:nvPicPr>
            <p:cNvPr id="2" name="Picture 1" descr="noun_77750_cc.png"/>
            <p:cNvPicPr>
              <a:picLocks noChangeAspect="1"/>
            </p:cNvPicPr>
            <p:nvPr/>
          </p:nvPicPr>
          <p:blipFill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4310" y="0"/>
              <a:ext cx="3054856" cy="26195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048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5811" y="1912163"/>
            <a:ext cx="710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79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09470" y="1430473"/>
            <a:ext cx="348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Without interaction or interruption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97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2683" y="1970550"/>
            <a:ext cx="165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Batch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67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28813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5" r="25097" b="15586"/>
          <a:stretch/>
        </p:blipFill>
        <p:spPr>
          <a:xfrm>
            <a:off x="5202296" y="752594"/>
            <a:ext cx="2295408" cy="370651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75926" y="1787452"/>
            <a:ext cx="3433737" cy="1636802"/>
            <a:chOff x="1175926" y="1749778"/>
            <a:chExt cx="3433737" cy="1636802"/>
          </a:xfrm>
        </p:grpSpPr>
        <p:sp>
          <p:nvSpPr>
            <p:cNvPr id="4" name="TextBox 3"/>
            <p:cNvSpPr txBox="1"/>
            <p:nvPr/>
          </p:nvSpPr>
          <p:spPr>
            <a:xfrm>
              <a:off x="1175926" y="1825127"/>
              <a:ext cx="3433737" cy="15614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WHAT IS THIS ALL</a:t>
              </a:r>
            </a:p>
            <a:p>
              <a:pPr>
                <a:lnSpc>
                  <a:spcPct val="80000"/>
                </a:lnSpc>
              </a:pPr>
              <a:r>
                <a:rPr lang="en-US" sz="8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ABOUT?</a:t>
              </a:r>
              <a:endParaRPr lang="en-US" sz="8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75926" y="1749778"/>
              <a:ext cx="3311407" cy="9407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175926" y="3256844"/>
              <a:ext cx="3311407" cy="9407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95008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118903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ETL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838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337128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REPORTING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27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4192942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DATA SCIENCE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29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277511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BIG DATA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026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85548" y="1756142"/>
            <a:ext cx="7033916" cy="1631216"/>
            <a:chOff x="1170749" y="2212685"/>
            <a:chExt cx="7033916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999608"/>
              <a:ext cx="63096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8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NON-INTERACTIVE PROCESSING</a:t>
              </a:r>
              <a:endParaRPr lang="en-US" sz="38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472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2016" y="2043533"/>
            <a:ext cx="212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Spring Batch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08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5811" y="1751600"/>
            <a:ext cx="5424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leading framework for batch processing on the JVM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754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56170" y="243764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537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89025" y="2320870"/>
            <a:ext cx="3086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StackOverflow</a:t>
            </a:r>
            <a:r>
              <a:rPr lang="en-US" dirty="0" smtClean="0"/>
              <a:t> questions: 2064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1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97059" y="2204096"/>
            <a:ext cx="539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Downloads: </a:t>
            </a:r>
            <a:r>
              <a:rPr lang="en-US" dirty="0" err="1" smtClean="0"/>
              <a:t>aprox</a:t>
            </a:r>
            <a:r>
              <a:rPr lang="en-US" dirty="0" smtClean="0"/>
              <a:t> 750000 downloads over the last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25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4785" y="2174903"/>
            <a:ext cx="295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Overview of batch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95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3982" y="2481433"/>
            <a:ext cx="175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Basis for JSR-352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714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9384" y="2087323"/>
            <a:ext cx="323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Compare JSR-352 doc to our 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790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7863" y="1882970"/>
            <a:ext cx="633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Developed as a partnership between Accenture and </a:t>
            </a:r>
            <a:r>
              <a:rPr lang="en-US" dirty="0" err="1" smtClean="0"/>
              <a:t>SpringSource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34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0905" y="3152880"/>
            <a:ext cx="122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 in 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73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2956" y="2481433"/>
            <a:ext cx="674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3.0.4 is the current version and what we’ll be using in this video 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887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5811" y="188297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84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2734" y="2714980"/>
            <a:ext cx="234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flow state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66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83896" y="2787963"/>
            <a:ext cx="214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686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5725" y="1824583"/>
            <a:ext cx="153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Declaritive</a:t>
            </a:r>
            <a:r>
              <a:rPr lang="en-US" dirty="0" smtClean="0"/>
              <a:t> I/O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200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55417" y="2729576"/>
            <a:ext cx="223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Robust 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9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5775" y="662700"/>
            <a:ext cx="7952455" cy="3818103"/>
            <a:chOff x="488528" y="516127"/>
            <a:chExt cx="7952455" cy="3818103"/>
          </a:xfrm>
        </p:grpSpPr>
        <p:sp>
          <p:nvSpPr>
            <p:cNvPr id="10" name="TextBox 9"/>
            <p:cNvSpPr txBox="1"/>
            <p:nvPr/>
          </p:nvSpPr>
          <p:spPr>
            <a:xfrm>
              <a:off x="488528" y="2875369"/>
              <a:ext cx="6032057" cy="1458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WHAT IS</a:t>
              </a:r>
            </a:p>
            <a:p>
              <a:pPr>
                <a:lnSpc>
                  <a:spcPct val="80000"/>
                </a:lnSpc>
              </a:pPr>
              <a:r>
                <a:rPr lang="en-US" sz="72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BATCH?</a:t>
              </a:r>
              <a:endParaRPr lang="en-US" sz="72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337" y="516127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534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8050" y="1576440"/>
            <a:ext cx="280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Extensive scalability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836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7640" y="1766197"/>
            <a:ext cx="4752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Battle tested in virtually every enterprise vertical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338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16034" y="2919333"/>
            <a:ext cx="162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Built on Spring!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20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5775" y="662700"/>
            <a:ext cx="7952455" cy="3818103"/>
            <a:chOff x="488528" y="516127"/>
            <a:chExt cx="7952455" cy="3818103"/>
          </a:xfrm>
        </p:grpSpPr>
        <p:sp>
          <p:nvSpPr>
            <p:cNvPr id="10" name="TextBox 9"/>
            <p:cNvSpPr txBox="1"/>
            <p:nvPr/>
          </p:nvSpPr>
          <p:spPr>
            <a:xfrm>
              <a:off x="488528" y="2875369"/>
              <a:ext cx="6032057" cy="14588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WHO USES</a:t>
              </a:r>
            </a:p>
            <a:p>
              <a:pPr>
                <a:lnSpc>
                  <a:spcPct val="80000"/>
                </a:lnSpc>
              </a:pPr>
              <a:r>
                <a:rPr lang="en-US" sz="72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BATCH?</a:t>
              </a:r>
              <a:endParaRPr lang="en-US" sz="72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337" y="516127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5368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07933" cy="1631216"/>
            <a:chOff x="1170749" y="2212685"/>
            <a:chExt cx="780793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535274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MORGAN STANLEY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2397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07933" cy="1631216"/>
            <a:chOff x="1170749" y="2212685"/>
            <a:chExt cx="780793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317589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CARS.COM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40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07933" cy="1631216"/>
            <a:chOff x="1170749" y="2212685"/>
            <a:chExt cx="780793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337784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err="1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eHARMONY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059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07933" cy="1631216"/>
            <a:chOff x="1170749" y="2212685"/>
            <a:chExt cx="780793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222091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ORBITZ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503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85223" cy="1631216"/>
            <a:chOff x="1170749" y="2212685"/>
            <a:chExt cx="788522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716093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FEDERAL RESERVE BANK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28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07933" cy="1631216"/>
            <a:chOff x="1170749" y="2212685"/>
            <a:chExt cx="780793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6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366045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WALGREENS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461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74CEA"/>
            </a:gs>
            <a:gs pos="100000">
              <a:srgbClr val="2532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600491" y="993894"/>
            <a:ext cx="3360091" cy="1615444"/>
            <a:chOff x="3537454" y="899819"/>
            <a:chExt cx="3360091" cy="1615444"/>
          </a:xfrm>
        </p:grpSpPr>
        <p:sp>
          <p:nvSpPr>
            <p:cNvPr id="3" name="TextBox 2"/>
            <p:cNvSpPr txBox="1"/>
            <p:nvPr/>
          </p:nvSpPr>
          <p:spPr>
            <a:xfrm>
              <a:off x="3537454" y="914825"/>
              <a:ext cx="3360091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6000" spc="600" dirty="0" smtClean="0">
                  <a:solidFill>
                    <a:srgbClr val="25328A"/>
                  </a:solidFill>
                  <a:latin typeface="Helvetica Neue Bold Condensed"/>
                  <a:cs typeface="Helvetica Neue Bold Condensed"/>
                </a:rPr>
                <a:t>TAKE A</a:t>
              </a:r>
            </a:p>
            <a:p>
              <a:pPr algn="ctr"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DEEP DIVE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3621201" y="899819"/>
              <a:ext cx="3180355" cy="9922"/>
            </a:xfrm>
            <a:prstGeom prst="line">
              <a:avLst/>
            </a:prstGeom>
            <a:ln w="63500">
              <a:solidFill>
                <a:srgbClr val="191E6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640015" y="2399760"/>
              <a:ext cx="3161541" cy="0"/>
            </a:xfrm>
            <a:prstGeom prst="line">
              <a:avLst/>
            </a:prstGeom>
            <a:ln w="63500">
              <a:solidFill>
                <a:srgbClr val="191E69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noun_25578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851" b="44291"/>
          <a:stretch/>
        </p:blipFill>
        <p:spPr>
          <a:xfrm>
            <a:off x="664397" y="2609338"/>
            <a:ext cx="5143500" cy="179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21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07933" cy="1631216"/>
            <a:chOff x="1170749" y="2212685"/>
            <a:chExt cx="780793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7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142531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MLB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7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07933" cy="1631216"/>
            <a:chOff x="1170749" y="2212685"/>
            <a:chExt cx="780793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8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1308234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NHL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43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07933" cy="1631216"/>
            <a:chOff x="1170749" y="2212685"/>
            <a:chExt cx="780793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9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171379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HSBC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63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29389" y="1756142"/>
            <a:ext cx="7807933" cy="1631216"/>
            <a:chOff x="1170749" y="2212685"/>
            <a:chExt cx="7807933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1415761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10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97085" y="2764433"/>
              <a:ext cx="1686982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CBOE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7688874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955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2683" y="1634827"/>
            <a:ext cx="281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is this video series for?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5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42289" y="1459667"/>
            <a:ext cx="5022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Developers looking to create robust batch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0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80142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81"/>
          <a:stretch/>
        </p:blipFill>
        <p:spPr>
          <a:xfrm>
            <a:off x="3810589" y="585694"/>
            <a:ext cx="4773083" cy="39721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60329" y="2217807"/>
            <a:ext cx="3366016" cy="707886"/>
            <a:chOff x="691386" y="3484017"/>
            <a:chExt cx="3366016" cy="707886"/>
          </a:xfrm>
        </p:grpSpPr>
        <p:sp>
          <p:nvSpPr>
            <p:cNvPr id="4" name="TextBox 3"/>
            <p:cNvSpPr txBox="1"/>
            <p:nvPr/>
          </p:nvSpPr>
          <p:spPr>
            <a:xfrm>
              <a:off x="691386" y="3484017"/>
              <a:ext cx="33660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PREREQUISITES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02437" y="3556046"/>
              <a:ext cx="3139267" cy="9407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802437" y="4144868"/>
              <a:ext cx="3139267" cy="9407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9738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198798" y="418865"/>
            <a:ext cx="6746405" cy="4305770"/>
            <a:chOff x="1660996" y="282692"/>
            <a:chExt cx="6746405" cy="430577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1631" y="282692"/>
              <a:ext cx="4305770" cy="4305770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1660996" y="1850802"/>
              <a:ext cx="2018501" cy="1169551"/>
              <a:chOff x="691386" y="3389947"/>
              <a:chExt cx="2018501" cy="116955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91386" y="3389947"/>
                <a:ext cx="2018501" cy="1169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000" dirty="0" smtClean="0">
                    <a:solidFill>
                      <a:srgbClr val="800000"/>
                    </a:solidFill>
                    <a:latin typeface="Helvetica Neue Bold Condensed"/>
                    <a:cs typeface="Helvetica Neue Bold Condensed"/>
                  </a:rPr>
                  <a:t>JAVA</a:t>
                </a:r>
                <a:endParaRPr lang="en-US" sz="7000" dirty="0">
                  <a:solidFill>
                    <a:srgbClr val="800000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802437" y="3556046"/>
                <a:ext cx="1812176" cy="0"/>
              </a:xfrm>
              <a:prstGeom prst="line">
                <a:avLst/>
              </a:prstGeom>
              <a:ln w="857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802437" y="4455299"/>
                <a:ext cx="1812176" cy="0"/>
              </a:xfrm>
              <a:prstGeom prst="line">
                <a:avLst/>
              </a:prstGeom>
              <a:ln w="8572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76665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198798" y="1986975"/>
            <a:ext cx="2861534" cy="1169551"/>
            <a:chOff x="691386" y="3389947"/>
            <a:chExt cx="2861534" cy="1169551"/>
          </a:xfrm>
        </p:grpSpPr>
        <p:sp>
          <p:nvSpPr>
            <p:cNvPr id="6" name="TextBox 5"/>
            <p:cNvSpPr txBox="1"/>
            <p:nvPr/>
          </p:nvSpPr>
          <p:spPr>
            <a:xfrm>
              <a:off x="691386" y="3389947"/>
              <a:ext cx="2861534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7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02437" y="3556046"/>
              <a:ext cx="2650670" cy="0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02437" y="4455299"/>
              <a:ext cx="2650670" cy="0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7" descr="C:\Users\sdunn\Documents\Pivotal\brand\logo\project icons\spring-framewor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25" y="510588"/>
            <a:ext cx="3942028" cy="394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694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092156" y="2075506"/>
            <a:ext cx="1746610" cy="1169551"/>
            <a:chOff x="691386" y="3389947"/>
            <a:chExt cx="1746610" cy="1169551"/>
          </a:xfrm>
        </p:grpSpPr>
        <p:sp>
          <p:nvSpPr>
            <p:cNvPr id="6" name="TextBox 5"/>
            <p:cNvSpPr txBox="1"/>
            <p:nvPr/>
          </p:nvSpPr>
          <p:spPr>
            <a:xfrm>
              <a:off x="691386" y="3389947"/>
              <a:ext cx="1746610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XML</a:t>
              </a:r>
              <a:endParaRPr lang="en-US" sz="7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02437" y="3556046"/>
              <a:ext cx="1531188" cy="0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02437" y="4455299"/>
              <a:ext cx="1531188" cy="0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 rot="580566">
            <a:off x="2458663" y="1325173"/>
            <a:ext cx="17776960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&lt;?xml version="1.0" encoding="UTF-8"?&gt;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&lt;beans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xmlns:xsi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="http://www.w3.org/2001/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XMLSchema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-instance"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xsi:schemaLocation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batch.xsd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beans.xsd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&lt;job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ioSampleJob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&lt;step id="step1"&gt;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&lt;chunk reader="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itemReader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processor="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writer="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itemWriter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   commit-interval="2"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&lt;/step&gt;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&lt;/job&gt;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&lt;bean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class="org.springframework.batch.sample.domain.trade.internal.CustomerCreditIncreaseProcessor"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&lt;/beans&gt;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endParaRPr lang="en-US" b="1" dirty="0">
              <a:solidFill>
                <a:schemeClr val="tx1">
                  <a:alpha val="2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28418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06948" y="510588"/>
            <a:ext cx="7730105" cy="4122325"/>
            <a:chOff x="821553" y="279846"/>
            <a:chExt cx="7730105" cy="4122325"/>
          </a:xfrm>
        </p:grpSpPr>
        <p:sp>
          <p:nvSpPr>
            <p:cNvPr id="10" name="TextBox 9"/>
            <p:cNvSpPr txBox="1"/>
            <p:nvPr/>
          </p:nvSpPr>
          <p:spPr>
            <a:xfrm>
              <a:off x="821553" y="3097198"/>
              <a:ext cx="7264995" cy="1304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LOOK AT RELATED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TECHNOLOGIES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7" descr="C:\Users\sdunn\Documents\Pivotal\brand\logo\project icons\spring-framework.png"/>
            <p:cNvPicPr>
              <a:picLocks noChangeAspect="1" noChangeArrowheads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9630" y="279846"/>
              <a:ext cx="3942028" cy="394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325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4126675" y="174520"/>
            <a:ext cx="4567499" cy="456749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0953" y="3386860"/>
            <a:ext cx="4287036" cy="1169551"/>
            <a:chOff x="691386" y="3389947"/>
            <a:chExt cx="4287036" cy="1169551"/>
          </a:xfrm>
        </p:grpSpPr>
        <p:sp>
          <p:nvSpPr>
            <p:cNvPr id="6" name="TextBox 5"/>
            <p:cNvSpPr txBox="1"/>
            <p:nvPr/>
          </p:nvSpPr>
          <p:spPr>
            <a:xfrm>
              <a:off x="691386" y="3389947"/>
              <a:ext cx="428703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GIT/GITHUB</a:t>
              </a:r>
              <a:endParaRPr lang="en-US" sz="7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02437" y="3556046"/>
              <a:ext cx="4012242" cy="0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02437" y="4455299"/>
              <a:ext cx="4012242" cy="0"/>
            </a:xfrm>
            <a:prstGeom prst="line">
              <a:avLst/>
            </a:prstGeom>
            <a:ln w="857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663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1075081">
            <a:off x="2492737" y="-504625"/>
            <a:ext cx="8171423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</a:t>
            </a:r>
            <a:r>
              <a:rPr lang="en-US" dirty="0" err="1" smtClean="0">
                <a:solidFill>
                  <a:srgbClr val="E3BC68"/>
                </a:solidFill>
                <a:latin typeface="Menlo Regular"/>
                <a:cs typeface="Menlo Regular"/>
              </a:rPr>
              <a:t>int:service-activator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id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serviceActivator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input-channel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=“requests”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output-channel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=“replies”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ref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chunkProcessorChunkHandler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method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handleChunk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endParaRPr lang="en-US" dirty="0">
              <a:solidFill>
                <a:srgbClr val="E3BC68"/>
              </a:solidFill>
              <a:latin typeface="Menlo Regular"/>
              <a:cs typeface="Menlo Regular"/>
            </a:endParaRPr>
          </a:p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id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chunkProcessorChunkHandler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o.sf.b.i.c.ChunkProcessorChunkHandler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chunkProcessor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o.sf.b.c.s.i.SimpleChunkProcessor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itemWriter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    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MyItemWriter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&lt;/property&gt;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itemProcessor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    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MyItemProcessor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&lt;/property&gt;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&lt;/bean&gt;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&lt;/property&gt;</a:t>
            </a:r>
          </a:p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&lt;/bean&gt;</a:t>
            </a:r>
            <a:endParaRPr lang="en-US" dirty="0">
              <a:solidFill>
                <a:srgbClr val="E3BC68"/>
              </a:solidFill>
              <a:latin typeface="Menlo Regular"/>
              <a:cs typeface="Menlo Regula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3790" y="3151060"/>
            <a:ext cx="3499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NEXT THE CODE…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03228" y="3165136"/>
            <a:ext cx="3274429" cy="0"/>
          </a:xfrm>
          <a:prstGeom prst="line">
            <a:avLst/>
          </a:prstGeom>
          <a:ln w="85725">
            <a:solidFill>
              <a:srgbClr val="14141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3228" y="3828129"/>
            <a:ext cx="3274429" cy="0"/>
          </a:xfrm>
          <a:prstGeom prst="line">
            <a:avLst/>
          </a:prstGeom>
          <a:ln w="85725">
            <a:solidFill>
              <a:srgbClr val="14141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21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8222" y="1618074"/>
            <a:ext cx="166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CREDITS</a:t>
            </a:r>
          </a:p>
        </p:txBody>
      </p:sp>
      <p:pic>
        <p:nvPicPr>
          <p:cNvPr id="5" name="Picture 4" descr="noun_2881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39" y="1247256"/>
            <a:ext cx="626769" cy="603651"/>
          </a:xfrm>
          <a:prstGeom prst="rect">
            <a:avLst/>
          </a:prstGeom>
        </p:spPr>
      </p:pic>
      <p:pic>
        <p:nvPicPr>
          <p:cNvPr id="6" name="Picture 5" descr="noun_25578_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147" y="722606"/>
            <a:ext cx="1790935" cy="1790935"/>
          </a:xfrm>
          <a:prstGeom prst="rect">
            <a:avLst/>
          </a:prstGeom>
        </p:spPr>
      </p:pic>
      <p:pic>
        <p:nvPicPr>
          <p:cNvPr id="7" name="Picture 6" descr="noun_80142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54" y="2690519"/>
            <a:ext cx="825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82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55463" y="875427"/>
            <a:ext cx="7033079" cy="3392646"/>
            <a:chOff x="1515149" y="662699"/>
            <a:chExt cx="7033079" cy="3392646"/>
          </a:xfrm>
        </p:grpSpPr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582" y="662699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1515149" y="1582617"/>
              <a:ext cx="2886306" cy="1826270"/>
              <a:chOff x="1515149" y="1582617"/>
              <a:chExt cx="2886306" cy="1826270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515149" y="1590953"/>
                <a:ext cx="2886306" cy="18179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600" dirty="0" smtClean="0">
                    <a:solidFill>
                      <a:srgbClr val="233B0E"/>
                    </a:solidFill>
                    <a:latin typeface="Helvetica Neue Bold Condensed"/>
                    <a:cs typeface="Helvetica Neue Bold Condensed"/>
                  </a:rPr>
                  <a:t>SPRING BATCH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10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101</a:t>
                </a:r>
                <a:endParaRPr lang="en-US" sz="10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1620756" y="1582617"/>
                <a:ext cx="2663347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20756" y="3201110"/>
                <a:ext cx="2663347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384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64372" y="1723319"/>
            <a:ext cx="208963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JOB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44681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01298">
            <a:off x="774310" y="387166"/>
            <a:ext cx="4183328" cy="41833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081214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6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86927" y="1723319"/>
            <a:ext cx="26407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STEP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44681.png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01298">
            <a:off x="771830" y="386734"/>
            <a:ext cx="4183328" cy="4183328"/>
          </a:xfrm>
          <a:prstGeom prst="rect">
            <a:avLst/>
          </a:prstGeom>
        </p:spPr>
      </p:pic>
      <p:pic>
        <p:nvPicPr>
          <p:cNvPr id="2" name="Picture 1" descr="icon_44681.png"/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601298">
            <a:off x="2233553" y="1519164"/>
            <a:ext cx="1091462" cy="10684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081209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2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92010" y="2134155"/>
            <a:ext cx="42438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TASKLET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93" y="3194361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_25153.png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45" y="681411"/>
            <a:ext cx="3695499" cy="36954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5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8579" y="1196773"/>
            <a:ext cx="35158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CHUNK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60039.png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92127">
            <a:off x="708511" y="96827"/>
            <a:ext cx="3143788" cy="3143788"/>
          </a:xfrm>
          <a:prstGeom prst="rect">
            <a:avLst/>
          </a:prstGeom>
        </p:spPr>
      </p:pic>
      <p:pic>
        <p:nvPicPr>
          <p:cNvPr id="9" name="Picture 8" descr="icon_60039.png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692127">
            <a:off x="2045951" y="1428155"/>
            <a:ext cx="3143788" cy="314378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12861" y="2256979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3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21008002">
            <a:off x="3313809" y="1557811"/>
            <a:ext cx="22462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FEATURES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INCLUDE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4" name="Explosion 1 3"/>
          <p:cNvSpPr/>
          <p:nvPr/>
        </p:nvSpPr>
        <p:spPr>
          <a:xfrm>
            <a:off x="2212517" y="215536"/>
            <a:ext cx="4454801" cy="4157466"/>
          </a:xfrm>
          <a:prstGeom prst="irregularSeal1">
            <a:avLst/>
          </a:prstGeom>
          <a:noFill/>
          <a:ln w="50800">
            <a:solidFill>
              <a:schemeClr val="bg1">
                <a:alpha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6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85548" y="1756142"/>
            <a:ext cx="7318740" cy="1631216"/>
            <a:chOff x="1170749" y="2212685"/>
            <a:chExt cx="7318740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933759"/>
              <a:ext cx="6594452" cy="754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TRANSACTION MANAGEMENT</a:t>
              </a:r>
              <a:endParaRPr lang="en-US" sz="42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71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85548" y="1756142"/>
            <a:ext cx="7085388" cy="1631216"/>
            <a:chOff x="1170749" y="2212685"/>
            <a:chExt cx="7085388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6361100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SPRING BATCH ADMIN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824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25397"/>
              <a:ext cx="522366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DECLARITIVE I/O</a:t>
              </a:r>
              <a:endParaRPr lang="en-US" sz="6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1489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25397"/>
              <a:ext cx="563918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START/STOP/SKIP</a:t>
              </a:r>
              <a:endParaRPr lang="en-US" sz="6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05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85548" y="1756142"/>
            <a:ext cx="7161367" cy="1631216"/>
            <a:chOff x="1170749" y="2212685"/>
            <a:chExt cx="7161367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25397"/>
              <a:ext cx="643707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ADMIN APPLICATION</a:t>
              </a:r>
              <a:endParaRPr lang="en-US" sz="6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40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25397"/>
              <a:ext cx="601234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BASED ON SPRING!</a:t>
              </a:r>
              <a:endParaRPr lang="en-US" sz="6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431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2416" y="1113388"/>
            <a:ext cx="2890535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rgbClr val="722E14"/>
                </a:solidFill>
                <a:latin typeface="Helvetica Neue Bold Condensed"/>
                <a:cs typeface="Helvetica Neue Bold Condensed"/>
              </a:rPr>
              <a:t>TODAY</a:t>
            </a:r>
            <a:endParaRPr lang="en-US" sz="8000" dirty="0">
              <a:solidFill>
                <a:srgbClr val="722E14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4" name="Picture 3" descr="noun_404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976363">
            <a:off x="120517" y="-267128"/>
            <a:ext cx="5437068" cy="533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4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55463" y="875427"/>
            <a:ext cx="7033079" cy="3392646"/>
            <a:chOff x="1515149" y="662699"/>
            <a:chExt cx="7033079" cy="3392646"/>
          </a:xfrm>
        </p:grpSpPr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582" y="662699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1515149" y="1582617"/>
              <a:ext cx="2886306" cy="1633909"/>
              <a:chOff x="1515149" y="1582617"/>
              <a:chExt cx="2886306" cy="163390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515149" y="1590953"/>
                <a:ext cx="2886306" cy="1625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600" dirty="0" smtClean="0">
                    <a:solidFill>
                      <a:srgbClr val="233B0E"/>
                    </a:solidFill>
                    <a:latin typeface="Helvetica Neue Bold Condensed"/>
                    <a:cs typeface="Helvetica Neue Bold Condensed"/>
                  </a:rPr>
                  <a:t>SPRING BATCH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85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3.0.3</a:t>
                </a:r>
                <a:endParaRPr lang="en-US" sz="8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1620756" y="1582617"/>
                <a:ext cx="2663347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20756" y="3052280"/>
                <a:ext cx="2663347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59103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6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7185" y="1599196"/>
            <a:ext cx="1945111" cy="194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7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668" y="1695153"/>
            <a:ext cx="1753196" cy="175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oun_187.png"/>
          <p:cNvPicPr>
            <a:picLocks noChangeAspect="1"/>
          </p:cNvPicPr>
          <p:nvPr/>
        </p:nvPicPr>
        <p:blipFill>
          <a:blip r:embed="rId9" cstate="print">
            <a:alphaModFix amt="20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614" y="1682891"/>
            <a:ext cx="1777721" cy="1777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32698" y="1971587"/>
            <a:ext cx="738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tx1">
                    <a:alpha val="20000"/>
                  </a:schemeClr>
                </a:solidFill>
                <a:latin typeface="Helvetica Neue Bold Condensed"/>
                <a:cs typeface="Helvetica Neue Bold Condensed"/>
              </a:rPr>
              <a:t>+</a:t>
            </a:r>
            <a:endParaRPr lang="en-US" sz="7200" dirty="0">
              <a:solidFill>
                <a:schemeClr val="tx1">
                  <a:alpha val="2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48128" y="1971587"/>
            <a:ext cx="738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chemeClr val="tx1">
                    <a:alpha val="20000"/>
                  </a:schemeClr>
                </a:solidFill>
                <a:latin typeface="Helvetica Neue Bold Condensed"/>
                <a:cs typeface="Helvetica Neue Bold Condensed"/>
              </a:rPr>
              <a:t>=</a:t>
            </a:r>
            <a:endParaRPr lang="en-US" sz="7200" dirty="0">
              <a:solidFill>
                <a:schemeClr val="tx1">
                  <a:alpha val="2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23273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74CEA"/>
            </a:gs>
            <a:gs pos="100000">
              <a:srgbClr val="2532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383563" y="1773001"/>
            <a:ext cx="6376874" cy="1597499"/>
            <a:chOff x="1383563" y="1773001"/>
            <a:chExt cx="6376874" cy="15974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83563" y="1773001"/>
              <a:ext cx="2540000" cy="1597499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4967380" y="1793523"/>
              <a:ext cx="2793057" cy="1556454"/>
              <a:chOff x="4967380" y="1786020"/>
              <a:chExt cx="2793057" cy="1556454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4967380" y="1801026"/>
                <a:ext cx="2793057" cy="1541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5000" spc="600" dirty="0" smtClean="0">
                    <a:solidFill>
                      <a:srgbClr val="25328A"/>
                    </a:solidFill>
                    <a:latin typeface="Helvetica Neue Bold Condensed"/>
                    <a:cs typeface="Helvetica Neue Bold Condensed"/>
                  </a:rPr>
                  <a:t>JSR-352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65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JBATCH</a:t>
                </a:r>
                <a:endParaRPr lang="en-US" sz="6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8" name="Straight Connector 7"/>
              <p:cNvCxnSpPr/>
              <p:nvPr/>
            </p:nvCxnSpPr>
            <p:spPr>
              <a:xfrm flipV="1">
                <a:off x="5069941" y="1786020"/>
                <a:ext cx="2579617" cy="9922"/>
              </a:xfrm>
              <a:prstGeom prst="line">
                <a:avLst/>
              </a:prstGeom>
              <a:ln w="63500">
                <a:solidFill>
                  <a:srgbClr val="25328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V="1">
                <a:off x="5069941" y="3238411"/>
                <a:ext cx="2579617" cy="9922"/>
              </a:xfrm>
              <a:prstGeom prst="line">
                <a:avLst/>
              </a:prstGeom>
              <a:ln w="63500">
                <a:solidFill>
                  <a:srgbClr val="25328A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29365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84907" y="875427"/>
            <a:ext cx="7703635" cy="3392646"/>
            <a:chOff x="844593" y="662699"/>
            <a:chExt cx="7703635" cy="3392646"/>
          </a:xfrm>
        </p:grpSpPr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582" y="662699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44593" y="1582617"/>
              <a:ext cx="4227422" cy="1633909"/>
              <a:chOff x="844593" y="1582617"/>
              <a:chExt cx="4227422" cy="163390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44593" y="1590953"/>
                <a:ext cx="4227422" cy="1625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600" dirty="0" smtClean="0">
                    <a:solidFill>
                      <a:srgbClr val="233B0E"/>
                    </a:solidFill>
                    <a:latin typeface="Helvetica Neue Bold Condensed"/>
                    <a:cs typeface="Helvetica Neue Bold Condensed"/>
                  </a:rPr>
                  <a:t>SPRING BATCH ADMIN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85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1.3.1</a:t>
                </a:r>
                <a:endParaRPr lang="en-US" sz="8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995453" y="1582617"/>
                <a:ext cx="3978564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995453" y="3052280"/>
                <a:ext cx="3978564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2380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446" y="430834"/>
            <a:ext cx="5709109" cy="42818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05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479673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SPRING HADOOP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23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990253" y="875427"/>
            <a:ext cx="7163495" cy="3392646"/>
            <a:chOff x="1277488" y="516127"/>
            <a:chExt cx="7163495" cy="3392646"/>
          </a:xfrm>
        </p:grpSpPr>
        <p:sp>
          <p:nvSpPr>
            <p:cNvPr id="10" name="TextBox 9"/>
            <p:cNvSpPr txBox="1"/>
            <p:nvPr/>
          </p:nvSpPr>
          <p:spPr>
            <a:xfrm>
              <a:off x="1277488" y="1259081"/>
              <a:ext cx="2864765" cy="1837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8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SO WHAT’S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NEW?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8337" y="516127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Straight Connector 5"/>
          <p:cNvCxnSpPr/>
          <p:nvPr/>
        </p:nvCxnSpPr>
        <p:spPr>
          <a:xfrm>
            <a:off x="1064947" y="1614643"/>
            <a:ext cx="2658560" cy="3738"/>
          </a:xfrm>
          <a:prstGeom prst="line">
            <a:avLst/>
          </a:prstGeom>
          <a:ln w="63500">
            <a:solidFill>
              <a:srgbClr val="233B0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64947" y="3248640"/>
            <a:ext cx="2658560" cy="3738"/>
          </a:xfrm>
          <a:prstGeom prst="line">
            <a:avLst/>
          </a:prstGeom>
          <a:ln w="63500">
            <a:solidFill>
              <a:srgbClr val="233B0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72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1326" y="1983384"/>
            <a:ext cx="5101349" cy="1176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NAMESPACE SUPPORT FOR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REMOTE CHUNKING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123308" y="1979646"/>
            <a:ext cx="4861876" cy="0"/>
          </a:xfrm>
          <a:prstGeom prst="line">
            <a:avLst/>
          </a:prstGeom>
          <a:ln w="63500">
            <a:solidFill>
              <a:srgbClr val="39767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123308" y="3055640"/>
            <a:ext cx="4861876" cy="0"/>
          </a:xfrm>
          <a:prstGeom prst="line">
            <a:avLst/>
          </a:prstGeom>
          <a:ln w="63500">
            <a:solidFill>
              <a:srgbClr val="39767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04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3600" y="863590"/>
            <a:ext cx="761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id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itemWriter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</a:p>
          <a:p>
            <a:r>
              <a:rPr lang="en-US" dirty="0">
                <a:solidFill>
                  <a:srgbClr val="BABABA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   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o.sf.b.i.c.ChunkMessageChannelItemWriter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messagingOperations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 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ref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messagingTemplate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=“replies”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ref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=“replies”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&lt;/bean&gt;</a:t>
            </a:r>
          </a:p>
          <a:p>
            <a:endParaRPr lang="en-US" dirty="0">
              <a:solidFill>
                <a:srgbClr val="E3BC68"/>
              </a:solidFill>
              <a:latin typeface="Menlo Regular"/>
              <a:cs typeface="Menlo Regular"/>
            </a:endParaRPr>
          </a:p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id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chunkHandler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 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o.sf.b.i.c.RemoteChunkHandlerFactoryBean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chunkWriter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ref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itemWriter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=“step”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ref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=“step1”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&lt;/bean&gt;</a:t>
            </a:r>
            <a:endParaRPr lang="en-US" dirty="0">
              <a:solidFill>
                <a:srgbClr val="E3BC68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231485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022" y="-105906"/>
            <a:ext cx="9117957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</a:t>
            </a:r>
            <a:r>
              <a:rPr lang="en-US" dirty="0" err="1" smtClean="0">
                <a:solidFill>
                  <a:srgbClr val="E3BC68"/>
                </a:solidFill>
                <a:latin typeface="Menlo Regular"/>
                <a:cs typeface="Menlo Regular"/>
              </a:rPr>
              <a:t>int:service-activator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id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serviceActivator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input-channel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=“requests”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output-channel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=“replies”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ref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chunkProcessorChunkHandler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method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handleChunk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endParaRPr lang="en-US" dirty="0">
              <a:solidFill>
                <a:srgbClr val="E3BC68"/>
              </a:solidFill>
              <a:latin typeface="Menlo Regular"/>
              <a:cs typeface="Menlo Regular"/>
            </a:endParaRPr>
          </a:p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id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chunkProcessorChunkHandler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o.sf.b.i.c.ChunkProcessorChunkHandler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chunkProcessor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o.sf.b.c.s.i.SimpleChunkProcessor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itemWriter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    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MyItemWriter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&lt;/property&gt;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&lt;property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name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itemProcessor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    &lt;bean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class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=“</a:t>
            </a:r>
            <a:r>
              <a:rPr lang="en-US" dirty="0" err="1" smtClean="0">
                <a:solidFill>
                  <a:srgbClr val="9BB65B"/>
                </a:solidFill>
                <a:latin typeface="Menlo Regular"/>
                <a:cs typeface="Menlo Regular"/>
              </a:rPr>
              <a:t>MyItemProcessor</a:t>
            </a:r>
            <a:r>
              <a:rPr lang="en-US" dirty="0" smtClean="0">
                <a:solidFill>
                  <a:srgbClr val="9BB65B"/>
                </a:solidFill>
                <a:latin typeface="Menlo Regular"/>
                <a:cs typeface="Menlo Regular"/>
              </a:rPr>
              <a:t>”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    &lt;/property&gt;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    &lt;/bean&gt;</a:t>
            </a: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&lt;/property&gt;</a:t>
            </a:r>
          </a:p>
          <a:p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&lt;/bean&gt;</a:t>
            </a:r>
            <a:endParaRPr lang="en-US" dirty="0">
              <a:solidFill>
                <a:srgbClr val="E3BC68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2130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81109" y="1971586"/>
            <a:ext cx="6981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&lt;</a:t>
            </a:r>
            <a:r>
              <a:rPr lang="en-US" dirty="0" err="1">
                <a:solidFill>
                  <a:srgbClr val="9876AA"/>
                </a:solidFill>
                <a:latin typeface="Menlo Regular"/>
                <a:cs typeface="Menlo Regular"/>
              </a:rPr>
              <a:t>batch-int</a:t>
            </a:r>
            <a:r>
              <a:rPr lang="en-US" dirty="0" err="1">
                <a:solidFill>
                  <a:srgbClr val="E3BC68"/>
                </a:solidFill>
                <a:latin typeface="Menlo Regular"/>
                <a:cs typeface="Menlo Regular"/>
              </a:rPr>
              <a:t>:remote-chunking-master</a:t>
            </a:r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BABABA"/>
                </a:solidFill>
                <a:latin typeface="Menlo Regular"/>
                <a:cs typeface="Menlo Regular"/>
              </a:rPr>
              <a:t>id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="</a:t>
            </a:r>
            <a:r>
              <a:rPr lang="en-US" dirty="0" err="1">
                <a:solidFill>
                  <a:srgbClr val="9BB65B"/>
                </a:solidFill>
                <a:latin typeface="Menlo Regular"/>
                <a:cs typeface="Menlo Regular"/>
              </a:rPr>
              <a:t>itemWriter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" </a:t>
            </a:r>
            <a:endParaRPr lang="en-US" dirty="0" smtClean="0">
              <a:solidFill>
                <a:srgbClr val="9BB65B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message</a:t>
            </a:r>
            <a:r>
              <a:rPr lang="en-US" dirty="0">
                <a:solidFill>
                  <a:srgbClr val="BABABA"/>
                </a:solidFill>
                <a:latin typeface="Menlo Regular"/>
                <a:cs typeface="Menlo Regular"/>
              </a:rPr>
              <a:t>-template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="</a:t>
            </a:r>
            <a:r>
              <a:rPr lang="en-US" dirty="0" err="1">
                <a:solidFill>
                  <a:srgbClr val="9BB65B"/>
                </a:solidFill>
                <a:latin typeface="Menlo Regular"/>
                <a:cs typeface="Menlo Regular"/>
              </a:rPr>
              <a:t>messagingTemplate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" </a:t>
            </a:r>
            <a:endParaRPr lang="en-US" dirty="0" smtClean="0">
              <a:solidFill>
                <a:srgbClr val="9BB65B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step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="process" </a:t>
            </a:r>
            <a:endParaRPr lang="en-US" dirty="0" smtClean="0">
              <a:solidFill>
                <a:srgbClr val="9BB65B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reply</a:t>
            </a:r>
            <a:r>
              <a:rPr lang="en-US" dirty="0">
                <a:solidFill>
                  <a:srgbClr val="BABABA"/>
                </a:solidFill>
                <a:latin typeface="Menlo Regular"/>
                <a:cs typeface="Menlo Regular"/>
              </a:rPr>
              <a:t>-channel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="replies"</a:t>
            </a:r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503176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6663" y="1833086"/>
            <a:ext cx="8370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&lt;</a:t>
            </a:r>
            <a:r>
              <a:rPr lang="en-US" dirty="0" err="1">
                <a:solidFill>
                  <a:srgbClr val="9876AA"/>
                </a:solidFill>
                <a:latin typeface="Menlo Regular"/>
                <a:cs typeface="Menlo Regular"/>
              </a:rPr>
              <a:t>batch-int</a:t>
            </a:r>
            <a:r>
              <a:rPr lang="en-US" dirty="0" err="1">
                <a:solidFill>
                  <a:srgbClr val="E3BC68"/>
                </a:solidFill>
                <a:latin typeface="Menlo Regular"/>
                <a:cs typeface="Menlo Regular"/>
              </a:rPr>
              <a:t>:remote-chunking-slave</a:t>
            </a:r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BABABA"/>
                </a:solidFill>
                <a:latin typeface="Menlo Regular"/>
                <a:cs typeface="Menlo Regular"/>
              </a:rPr>
              <a:t>id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="remote-chunking-slave" </a:t>
            </a:r>
            <a:endParaRPr lang="en-US" dirty="0" smtClean="0">
              <a:solidFill>
                <a:srgbClr val="9BB65B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input</a:t>
            </a:r>
            <a:r>
              <a:rPr lang="en-US" dirty="0">
                <a:solidFill>
                  <a:srgbClr val="BABABA"/>
                </a:solidFill>
                <a:latin typeface="Menlo Regular"/>
                <a:cs typeface="Menlo Regular"/>
              </a:rPr>
              <a:t>-channel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="requests" </a:t>
            </a:r>
            <a:endParaRPr lang="en-US" dirty="0" smtClean="0">
              <a:solidFill>
                <a:srgbClr val="9BB65B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output</a:t>
            </a:r>
            <a:r>
              <a:rPr lang="en-US" dirty="0">
                <a:solidFill>
                  <a:srgbClr val="BABABA"/>
                </a:solidFill>
                <a:latin typeface="Menlo Regular"/>
                <a:cs typeface="Menlo Regular"/>
              </a:rPr>
              <a:t>-channel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="replies"</a:t>
            </a:r>
            <a:b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item</a:t>
            </a:r>
            <a:r>
              <a:rPr lang="en-US" dirty="0">
                <a:solidFill>
                  <a:srgbClr val="BABABA"/>
                </a:solidFill>
                <a:latin typeface="Menlo Regular"/>
                <a:cs typeface="Menlo Regular"/>
              </a:rPr>
              <a:t>-processor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="</a:t>
            </a:r>
            <a:r>
              <a:rPr lang="en-US" dirty="0" err="1">
                <a:solidFill>
                  <a:srgbClr val="9BB65B"/>
                </a:solidFill>
                <a:latin typeface="Menlo Regular"/>
                <a:cs typeface="Menlo Regular"/>
              </a:rPr>
              <a:t>itemProcessor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" </a:t>
            </a:r>
            <a:endParaRPr lang="en-US" dirty="0" smtClean="0">
              <a:solidFill>
                <a:srgbClr val="9BB65B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 </a:t>
            </a:r>
            <a:r>
              <a:rPr lang="en-US" dirty="0" smtClean="0">
                <a:solidFill>
                  <a:srgbClr val="E3BC68"/>
                </a:solidFill>
                <a:latin typeface="Menlo Regular"/>
                <a:cs typeface="Menlo Regular"/>
              </a:rPr>
              <a:t>   </a:t>
            </a:r>
            <a:r>
              <a:rPr lang="en-US" dirty="0" smtClean="0">
                <a:solidFill>
                  <a:srgbClr val="BABABA"/>
                </a:solidFill>
                <a:latin typeface="Menlo Regular"/>
                <a:cs typeface="Menlo Regular"/>
              </a:rPr>
              <a:t>item</a:t>
            </a:r>
            <a:r>
              <a:rPr lang="en-US" dirty="0">
                <a:solidFill>
                  <a:srgbClr val="BABABA"/>
                </a:solidFill>
                <a:latin typeface="Menlo Regular"/>
                <a:cs typeface="Menlo Regular"/>
              </a:rPr>
              <a:t>-writer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="</a:t>
            </a:r>
            <a:r>
              <a:rPr lang="en-US" dirty="0" err="1">
                <a:solidFill>
                  <a:srgbClr val="9BB65B"/>
                </a:solidFill>
                <a:latin typeface="Menlo Regular"/>
                <a:cs typeface="Menlo Regular"/>
              </a:rPr>
              <a:t>itemWriter</a:t>
            </a:r>
            <a:r>
              <a:rPr lang="en-US" dirty="0">
                <a:solidFill>
                  <a:srgbClr val="9BB65B"/>
                </a:solidFill>
                <a:latin typeface="Menlo Regular"/>
                <a:cs typeface="Menlo Regular"/>
              </a:rPr>
              <a:t>"</a:t>
            </a:r>
            <a:r>
              <a:rPr lang="en-US" dirty="0">
                <a:solidFill>
                  <a:srgbClr val="E3BC68"/>
                </a:solidFill>
                <a:latin typeface="Menlo Regular"/>
                <a:cs typeface="Menlo Regular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264081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646414" y="1799157"/>
            <a:ext cx="5851173" cy="1545186"/>
            <a:chOff x="2021326" y="1979646"/>
            <a:chExt cx="5851173" cy="1545186"/>
          </a:xfrm>
        </p:grpSpPr>
        <p:sp>
          <p:nvSpPr>
            <p:cNvPr id="4" name="TextBox 3"/>
            <p:cNvSpPr txBox="1"/>
            <p:nvPr/>
          </p:nvSpPr>
          <p:spPr>
            <a:xfrm>
              <a:off x="2021326" y="1983384"/>
              <a:ext cx="5851173" cy="1541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spc="6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DISTRIBUTED</a:t>
              </a:r>
            </a:p>
            <a:p>
              <a:pPr algn="ctr">
                <a:lnSpc>
                  <a:spcPct val="80000"/>
                </a:lnSpc>
              </a:pPr>
              <a:r>
                <a:rPr lang="en-US" sz="6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JOB REPOSITORY</a:t>
              </a:r>
              <a:endParaRPr lang="en-US" sz="6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2123308" y="1979646"/>
              <a:ext cx="5679700" cy="0"/>
            </a:xfrm>
            <a:prstGeom prst="line">
              <a:avLst/>
            </a:prstGeom>
            <a:ln w="635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123308" y="3392375"/>
              <a:ext cx="5593107" cy="0"/>
            </a:xfrm>
            <a:prstGeom prst="line">
              <a:avLst/>
            </a:prstGeom>
            <a:ln w="635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9248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1227991" y="629889"/>
            <a:ext cx="6688018" cy="3883722"/>
            <a:chOff x="952525" y="529142"/>
            <a:chExt cx="6688018" cy="3883722"/>
          </a:xfrm>
        </p:grpSpPr>
        <p:grpSp>
          <p:nvGrpSpPr>
            <p:cNvPr id="15" name="Group 14"/>
            <p:cNvGrpSpPr/>
            <p:nvPr/>
          </p:nvGrpSpPr>
          <p:grpSpPr>
            <a:xfrm>
              <a:off x="952525" y="529142"/>
              <a:ext cx="1674135" cy="952455"/>
              <a:chOff x="952525" y="529142"/>
              <a:chExt cx="1674135" cy="95245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52525" y="529142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77886" y="712981"/>
                <a:ext cx="1223412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JOB1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52525" y="1994776"/>
              <a:ext cx="1674135" cy="952455"/>
              <a:chOff x="952525" y="529142"/>
              <a:chExt cx="1674135" cy="95245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52525" y="529142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77886" y="712981"/>
                <a:ext cx="130035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JOB2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52525" y="3460409"/>
              <a:ext cx="1674135" cy="952455"/>
              <a:chOff x="952525" y="529142"/>
              <a:chExt cx="1674135" cy="95245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52525" y="529142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77886" y="712981"/>
                <a:ext cx="126889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JOB3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6214" y="1331440"/>
              <a:ext cx="2654329" cy="2266941"/>
            </a:xfrm>
            <a:prstGeom prst="rect">
              <a:avLst/>
            </a:prstGeom>
            <a:noFill/>
            <a:effectLst/>
          </p:spPr>
        </p:pic>
        <p:cxnSp>
          <p:nvCxnSpPr>
            <p:cNvPr id="31" name="Elbow Connector 30"/>
            <p:cNvCxnSpPr>
              <a:stCxn id="8" idx="3"/>
              <a:endCxn id="28" idx="1"/>
            </p:cNvCxnSpPr>
            <p:nvPr/>
          </p:nvCxnSpPr>
          <p:spPr>
            <a:xfrm>
              <a:off x="2626660" y="1005370"/>
              <a:ext cx="2359554" cy="1459541"/>
            </a:xfrm>
            <a:prstGeom prst="bentConnector3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23" idx="3"/>
              <a:endCxn id="28" idx="1"/>
            </p:cNvCxnSpPr>
            <p:nvPr/>
          </p:nvCxnSpPr>
          <p:spPr>
            <a:xfrm flipV="1">
              <a:off x="2626660" y="2464911"/>
              <a:ext cx="2359554" cy="6093"/>
            </a:xfrm>
            <a:prstGeom prst="bentConnector3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6" idx="3"/>
              <a:endCxn id="28" idx="1"/>
            </p:cNvCxnSpPr>
            <p:nvPr/>
          </p:nvCxnSpPr>
          <p:spPr>
            <a:xfrm flipV="1">
              <a:off x="2626660" y="2464911"/>
              <a:ext cx="2359554" cy="1471726"/>
            </a:xfrm>
            <a:prstGeom prst="bentConnector3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157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227991" y="629889"/>
            <a:ext cx="1674135" cy="952455"/>
            <a:chOff x="952525" y="529142"/>
            <a:chExt cx="1674135" cy="952455"/>
          </a:xfrm>
        </p:grpSpPr>
        <p:sp>
          <p:nvSpPr>
            <p:cNvPr id="8" name="Rectangle 7"/>
            <p:cNvSpPr/>
            <p:nvPr/>
          </p:nvSpPr>
          <p:spPr>
            <a:xfrm>
              <a:off x="952525" y="529142"/>
              <a:ext cx="1674135" cy="95245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77886" y="712981"/>
              <a:ext cx="122341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JOB1</a:t>
              </a:r>
              <a:endParaRPr lang="en-US" sz="32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227991" y="2095523"/>
            <a:ext cx="1674135" cy="952455"/>
            <a:chOff x="952525" y="529142"/>
            <a:chExt cx="1674135" cy="952455"/>
          </a:xfrm>
        </p:grpSpPr>
        <p:sp>
          <p:nvSpPr>
            <p:cNvPr id="23" name="Rectangle 22"/>
            <p:cNvSpPr/>
            <p:nvPr/>
          </p:nvSpPr>
          <p:spPr>
            <a:xfrm>
              <a:off x="952525" y="529142"/>
              <a:ext cx="1674135" cy="95245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77886" y="712981"/>
              <a:ext cx="130035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JOB2</a:t>
              </a:r>
              <a:endParaRPr lang="en-US" sz="32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227991" y="3561156"/>
            <a:ext cx="1674135" cy="952455"/>
            <a:chOff x="952525" y="529142"/>
            <a:chExt cx="1674135" cy="952455"/>
          </a:xfrm>
        </p:grpSpPr>
        <p:sp>
          <p:nvSpPr>
            <p:cNvPr id="26" name="Rectangle 25"/>
            <p:cNvSpPr/>
            <p:nvPr/>
          </p:nvSpPr>
          <p:spPr>
            <a:xfrm>
              <a:off x="952525" y="529142"/>
              <a:ext cx="1674135" cy="95245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77886" y="712981"/>
              <a:ext cx="12688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JOB3</a:t>
              </a:r>
              <a:endParaRPr lang="en-US" sz="32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836" y="653006"/>
            <a:ext cx="1039513" cy="887801"/>
          </a:xfrm>
          <a:prstGeom prst="rect">
            <a:avLst/>
          </a:prstGeom>
          <a:noFill/>
          <a:effectLst/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836" y="2124611"/>
            <a:ext cx="1039513" cy="887801"/>
          </a:xfrm>
          <a:prstGeom prst="rect">
            <a:avLst/>
          </a:prstGeom>
          <a:noFill/>
          <a:effectLst/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836" y="3580548"/>
            <a:ext cx="1039513" cy="887801"/>
          </a:xfrm>
          <a:prstGeom prst="rect">
            <a:avLst/>
          </a:prstGeom>
          <a:noFill/>
          <a:effectLst/>
        </p:spPr>
      </p:pic>
      <p:cxnSp>
        <p:nvCxnSpPr>
          <p:cNvPr id="4" name="Straight Arrow Connector 3"/>
          <p:cNvCxnSpPr>
            <a:stCxn id="8" idx="3"/>
            <a:endCxn id="28" idx="1"/>
          </p:cNvCxnSpPr>
          <p:nvPr/>
        </p:nvCxnSpPr>
        <p:spPr>
          <a:xfrm flipV="1">
            <a:off x="2902126" y="1096907"/>
            <a:ext cx="3031710" cy="921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23" idx="3"/>
            <a:endCxn id="18" idx="1"/>
          </p:cNvCxnSpPr>
          <p:nvPr/>
        </p:nvCxnSpPr>
        <p:spPr>
          <a:xfrm flipV="1">
            <a:off x="2902126" y="2568512"/>
            <a:ext cx="3031710" cy="32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6" idx="3"/>
            <a:endCxn id="19" idx="1"/>
          </p:cNvCxnSpPr>
          <p:nvPr/>
        </p:nvCxnSpPr>
        <p:spPr>
          <a:xfrm flipV="1">
            <a:off x="2902126" y="4024449"/>
            <a:ext cx="3031710" cy="12935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79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14749" y="627477"/>
            <a:ext cx="8114503" cy="3888546"/>
            <a:chOff x="952525" y="524318"/>
            <a:chExt cx="8114503" cy="3888546"/>
          </a:xfrm>
        </p:grpSpPr>
        <p:grpSp>
          <p:nvGrpSpPr>
            <p:cNvPr id="15" name="Group 14"/>
            <p:cNvGrpSpPr/>
            <p:nvPr/>
          </p:nvGrpSpPr>
          <p:grpSpPr>
            <a:xfrm>
              <a:off x="952525" y="529142"/>
              <a:ext cx="1674135" cy="952455"/>
              <a:chOff x="952525" y="529142"/>
              <a:chExt cx="1674135" cy="95245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952525" y="529142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177886" y="712981"/>
                <a:ext cx="1223412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JOB1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952525" y="1994776"/>
              <a:ext cx="1674135" cy="952455"/>
              <a:chOff x="952525" y="529142"/>
              <a:chExt cx="1674135" cy="95245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52525" y="529142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177886" y="712981"/>
                <a:ext cx="130035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JOB2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952525" y="3460409"/>
              <a:ext cx="1674135" cy="952455"/>
              <a:chOff x="952525" y="529142"/>
              <a:chExt cx="1674135" cy="952455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952525" y="529142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177886" y="712981"/>
                <a:ext cx="126889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JOB3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64552" y="1476773"/>
              <a:ext cx="2002476" cy="1710223"/>
            </a:xfrm>
            <a:prstGeom prst="rect">
              <a:avLst/>
            </a:prstGeom>
            <a:noFill/>
            <a:effectLst/>
          </p:spPr>
        </p:pic>
        <p:grpSp>
          <p:nvGrpSpPr>
            <p:cNvPr id="17" name="Group 16"/>
            <p:cNvGrpSpPr/>
            <p:nvPr/>
          </p:nvGrpSpPr>
          <p:grpSpPr>
            <a:xfrm>
              <a:off x="2879132" y="524318"/>
              <a:ext cx="1674135" cy="952455"/>
              <a:chOff x="952525" y="529142"/>
              <a:chExt cx="1674135" cy="952455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952525" y="529142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177886" y="712981"/>
                <a:ext cx="1402948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Client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5279239" y="2007661"/>
              <a:ext cx="1674135" cy="952455"/>
              <a:chOff x="5279239" y="248605"/>
              <a:chExt cx="1674135" cy="952455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5279239" y="248605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337888" y="432444"/>
                <a:ext cx="1556836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Server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879132" y="2007661"/>
              <a:ext cx="1674135" cy="952455"/>
              <a:chOff x="952525" y="529142"/>
              <a:chExt cx="1674135" cy="952455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952525" y="529142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77886" y="712981"/>
                <a:ext cx="1402948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Client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2833306" y="3460409"/>
              <a:ext cx="1674135" cy="952455"/>
              <a:chOff x="952525" y="529142"/>
              <a:chExt cx="1674135" cy="952455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952525" y="529142"/>
                <a:ext cx="1674135" cy="952455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177886" y="712981"/>
                <a:ext cx="1402948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Client</a:t>
                </a:r>
                <a:endParaRPr lang="en-US" sz="32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5" name="Straight Arrow Connector 4"/>
            <p:cNvCxnSpPr>
              <a:stCxn id="8" idx="3"/>
              <a:endCxn id="18" idx="1"/>
            </p:cNvCxnSpPr>
            <p:nvPr/>
          </p:nvCxnSpPr>
          <p:spPr>
            <a:xfrm flipV="1">
              <a:off x="2626660" y="1000546"/>
              <a:ext cx="252472" cy="4824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23" idx="3"/>
              <a:endCxn id="32" idx="1"/>
            </p:cNvCxnSpPr>
            <p:nvPr/>
          </p:nvCxnSpPr>
          <p:spPr>
            <a:xfrm>
              <a:off x="2626660" y="2471004"/>
              <a:ext cx="252472" cy="1288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26" idx="3"/>
              <a:endCxn id="37" idx="1"/>
            </p:cNvCxnSpPr>
            <p:nvPr/>
          </p:nvCxnSpPr>
          <p:spPr>
            <a:xfrm>
              <a:off x="2626660" y="3936637"/>
              <a:ext cx="20664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21" idx="3"/>
            </p:cNvCxnSpPr>
            <p:nvPr/>
          </p:nvCxnSpPr>
          <p:spPr>
            <a:xfrm flipV="1">
              <a:off x="6953374" y="2471004"/>
              <a:ext cx="253103" cy="1288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stCxn id="18" idx="3"/>
              <a:endCxn id="21" idx="1"/>
            </p:cNvCxnSpPr>
            <p:nvPr/>
          </p:nvCxnSpPr>
          <p:spPr>
            <a:xfrm>
              <a:off x="4553267" y="1000546"/>
              <a:ext cx="725972" cy="1483343"/>
            </a:xfrm>
            <a:prstGeom prst="bentConnector3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32" idx="3"/>
              <a:endCxn id="21" idx="1"/>
            </p:cNvCxnSpPr>
            <p:nvPr/>
          </p:nvCxnSpPr>
          <p:spPr>
            <a:xfrm>
              <a:off x="4553267" y="2483889"/>
              <a:ext cx="725972" cy="12700"/>
            </a:xfrm>
            <a:prstGeom prst="bentConnector3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>
              <a:stCxn id="37" idx="3"/>
              <a:endCxn id="21" idx="1"/>
            </p:cNvCxnSpPr>
            <p:nvPr/>
          </p:nvCxnSpPr>
          <p:spPr>
            <a:xfrm flipV="1">
              <a:off x="4507441" y="2483889"/>
              <a:ext cx="771798" cy="1452748"/>
            </a:xfrm>
            <a:prstGeom prst="bentConnector3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659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64433"/>
              <a:ext cx="3240785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5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55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393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55463" y="875427"/>
            <a:ext cx="7033079" cy="3392646"/>
            <a:chOff x="1515149" y="662699"/>
            <a:chExt cx="7033079" cy="3392646"/>
          </a:xfrm>
        </p:grpSpPr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582" y="662699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1515149" y="1582617"/>
              <a:ext cx="2886306" cy="1633909"/>
              <a:chOff x="1515149" y="1582617"/>
              <a:chExt cx="2886306" cy="163390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515149" y="1590953"/>
                <a:ext cx="2886306" cy="1625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600" dirty="0" smtClean="0">
                    <a:solidFill>
                      <a:srgbClr val="233B0E"/>
                    </a:solidFill>
                    <a:latin typeface="Helvetica Neue Bold Condensed"/>
                    <a:cs typeface="Helvetica Neue Bold Condensed"/>
                  </a:rPr>
                  <a:t>SPRING BATCH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85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3.1.0</a:t>
                </a:r>
                <a:endParaRPr lang="en-US" sz="8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1620756" y="1582617"/>
                <a:ext cx="2663347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620756" y="3052280"/>
                <a:ext cx="2663347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5056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84907" y="875427"/>
            <a:ext cx="7703635" cy="3392646"/>
            <a:chOff x="844593" y="662699"/>
            <a:chExt cx="7703635" cy="3392646"/>
          </a:xfrm>
        </p:grpSpPr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582" y="662699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44593" y="1582617"/>
              <a:ext cx="4227422" cy="1633909"/>
              <a:chOff x="844593" y="1582617"/>
              <a:chExt cx="4227422" cy="163390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44593" y="1590953"/>
                <a:ext cx="4227422" cy="1625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600" dirty="0" smtClean="0">
                    <a:solidFill>
                      <a:srgbClr val="233B0E"/>
                    </a:solidFill>
                    <a:latin typeface="Helvetica Neue Bold Condensed"/>
                    <a:cs typeface="Helvetica Neue Bold Condensed"/>
                  </a:rPr>
                  <a:t>SPRING BATCH ADMIN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85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2.0.0.M1</a:t>
                </a:r>
                <a:endParaRPr lang="en-US" sz="8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995453" y="1582617"/>
                <a:ext cx="3978564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995453" y="3052280"/>
                <a:ext cx="3978564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41456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84097" y="629197"/>
            <a:ext cx="7775806" cy="3885106"/>
            <a:chOff x="964088" y="685831"/>
            <a:chExt cx="7775806" cy="3885106"/>
          </a:xfrm>
        </p:grpSpPr>
        <p:pic>
          <p:nvPicPr>
            <p:cNvPr id="9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204" y="685831"/>
              <a:ext cx="3841690" cy="3841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64088" y="2970499"/>
              <a:ext cx="485261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EXTREME DATA</a:t>
              </a: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94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1063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8867" y="625348"/>
            <a:ext cx="4650135" cy="46501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7005" y="1048664"/>
            <a:ext cx="248016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MIGRATE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REST API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449807" y="1064168"/>
            <a:ext cx="2254457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49807" y="2294094"/>
            <a:ext cx="2254457" cy="0"/>
          </a:xfrm>
          <a:prstGeom prst="line">
            <a:avLst/>
          </a:prstGeom>
          <a:ln w="635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4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74CEA"/>
            </a:gs>
            <a:gs pos="100000">
              <a:srgbClr val="2532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92992" y="1103563"/>
            <a:ext cx="2925257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000" dirty="0" smtClean="0">
                <a:solidFill>
                  <a:srgbClr val="25328A"/>
                </a:solidFill>
                <a:latin typeface="Helvetica Neue Bold Condensed"/>
                <a:cs typeface="Helvetica Neue Bold Condensed"/>
              </a:rPr>
              <a:t>REFINE </a:t>
            </a:r>
          </a:p>
          <a:p>
            <a:pPr algn="ct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API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1868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0947" y="96208"/>
            <a:ext cx="4859881" cy="485723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778834" y="1103563"/>
            <a:ext cx="2735530" cy="15505"/>
          </a:xfrm>
          <a:prstGeom prst="line">
            <a:avLst/>
          </a:prstGeom>
          <a:ln w="63500">
            <a:solidFill>
              <a:srgbClr val="2532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778834" y="2804906"/>
            <a:ext cx="2735530" cy="15505"/>
          </a:xfrm>
          <a:prstGeom prst="line">
            <a:avLst/>
          </a:prstGeom>
          <a:ln w="63500">
            <a:solidFill>
              <a:srgbClr val="25328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46265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3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0548" y="3073258"/>
            <a:ext cx="41065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REMOVE UI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101790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279" y="-96209"/>
            <a:ext cx="5061933" cy="472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079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496652" y="1799157"/>
            <a:ext cx="4150696" cy="1545186"/>
            <a:chOff x="2871565" y="1979646"/>
            <a:chExt cx="4150696" cy="1545186"/>
          </a:xfrm>
        </p:grpSpPr>
        <p:sp>
          <p:nvSpPr>
            <p:cNvPr id="4" name="TextBox 3"/>
            <p:cNvSpPr txBox="1"/>
            <p:nvPr/>
          </p:nvSpPr>
          <p:spPr>
            <a:xfrm>
              <a:off x="2871565" y="1983384"/>
              <a:ext cx="4150696" cy="1541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spc="6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MULTIPLE</a:t>
              </a:r>
            </a:p>
            <a:p>
              <a:pPr algn="ctr">
                <a:lnSpc>
                  <a:spcPct val="80000"/>
                </a:lnSpc>
              </a:pPr>
              <a:r>
                <a:rPr lang="en-US" sz="6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SAMPLE UIs</a:t>
              </a:r>
              <a:endParaRPr lang="en-US" sz="6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3011193" y="1979646"/>
              <a:ext cx="3877451" cy="3738"/>
            </a:xfrm>
            <a:prstGeom prst="line">
              <a:avLst/>
            </a:prstGeom>
            <a:ln w="635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3011193" y="3392375"/>
              <a:ext cx="3877451" cy="0"/>
            </a:xfrm>
            <a:prstGeom prst="line">
              <a:avLst/>
            </a:prstGeom>
            <a:ln w="635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1680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25397"/>
              <a:ext cx="1846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4502" y="2148022"/>
            <a:ext cx="3803456" cy="98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185548" y="1756142"/>
            <a:ext cx="6979934" cy="1631216"/>
            <a:chOff x="1170749" y="2212685"/>
            <a:chExt cx="6979934" cy="1631216"/>
          </a:xfrm>
        </p:grpSpPr>
        <p:sp>
          <p:nvSpPr>
            <p:cNvPr id="5" name="TextBox 4"/>
            <p:cNvSpPr txBox="1"/>
            <p:nvPr/>
          </p:nvSpPr>
          <p:spPr>
            <a:xfrm>
              <a:off x="1170749" y="2212685"/>
              <a:ext cx="800214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0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95037" y="2725397"/>
              <a:ext cx="18466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6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89808" y="3671411"/>
              <a:ext cx="6860875" cy="0"/>
            </a:xfrm>
            <a:prstGeom prst="line">
              <a:avLst/>
            </a:prstGeom>
            <a:ln w="101600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940" y="2170977"/>
            <a:ext cx="5125563" cy="93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2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84907" y="875427"/>
            <a:ext cx="7703635" cy="3392646"/>
            <a:chOff x="844593" y="662699"/>
            <a:chExt cx="7703635" cy="3392646"/>
          </a:xfrm>
        </p:grpSpPr>
        <p:pic>
          <p:nvPicPr>
            <p:cNvPr id="12" name="Picture 4" descr="C:\Users\sdunn\Documents\Pivotal\brand\logo\project icons\spring-batch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5582" y="662699"/>
              <a:ext cx="3392646" cy="3392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844593" y="1582617"/>
              <a:ext cx="4227422" cy="1633909"/>
              <a:chOff x="844593" y="1582617"/>
              <a:chExt cx="4227422" cy="1633909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844593" y="1590953"/>
                <a:ext cx="4227422" cy="1625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3600" dirty="0" smtClean="0">
                    <a:solidFill>
                      <a:srgbClr val="233B0E"/>
                    </a:solidFill>
                    <a:latin typeface="Helvetica Neue Bold Condensed"/>
                    <a:cs typeface="Helvetica Neue Bold Condensed"/>
                  </a:rPr>
                  <a:t>SPRING BATCH ADMIN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85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2.0.0</a:t>
                </a:r>
                <a:endParaRPr lang="en-US" sz="8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6" name="Straight Connector 5"/>
              <p:cNvCxnSpPr/>
              <p:nvPr/>
            </p:nvCxnSpPr>
            <p:spPr>
              <a:xfrm>
                <a:off x="995453" y="1582617"/>
                <a:ext cx="3978564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995453" y="3052280"/>
                <a:ext cx="3978564" cy="0"/>
              </a:xfrm>
              <a:prstGeom prst="line">
                <a:avLst/>
              </a:prstGeom>
              <a:ln w="63500">
                <a:solidFill>
                  <a:srgbClr val="233B0E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0660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10351</TotalTime>
  <Words>843</Words>
  <Application>Microsoft Macintosh PowerPoint</Application>
  <PresentationFormat>On-screen Show (16:9)</PresentationFormat>
  <Paragraphs>222</Paragraphs>
  <Slides>100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383</cp:revision>
  <dcterms:created xsi:type="dcterms:W3CDTF">2014-08-22T16:39:37Z</dcterms:created>
  <dcterms:modified xsi:type="dcterms:W3CDTF">2015-07-21T02:59:31Z</dcterms:modified>
</cp:coreProperties>
</file>